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  <p:sldMasterId id="2147483887" r:id="rId2"/>
  </p:sldMasterIdLst>
  <p:notesMasterIdLst>
    <p:notesMasterId r:id="rId10"/>
  </p:notesMasterIdLst>
  <p:handoutMasterIdLst>
    <p:handoutMasterId r:id="rId11"/>
  </p:handoutMasterIdLst>
  <p:sldIdLst>
    <p:sldId id="300" r:id="rId3"/>
    <p:sldId id="289" r:id="rId4"/>
    <p:sldId id="301" r:id="rId5"/>
    <p:sldId id="302" r:id="rId6"/>
    <p:sldId id="304" r:id="rId7"/>
    <p:sldId id="275" r:id="rId8"/>
    <p:sldId id="305" r:id="rId9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D58"/>
    <a:srgbClr val="1D76BF"/>
    <a:srgbClr val="545A13"/>
    <a:srgbClr val="B04300"/>
    <a:srgbClr val="A74E00"/>
    <a:srgbClr val="62CBE0"/>
    <a:srgbClr val="899316"/>
    <a:srgbClr val="368B96"/>
    <a:srgbClr val="F8861E"/>
    <a:srgbClr val="9D0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9" autoAdjust="0"/>
    <p:restoredTop sz="99816" autoAdjust="0"/>
  </p:normalViewPr>
  <p:slideViewPr>
    <p:cSldViewPr snapToGrid="0" showGuides="1">
      <p:cViewPr>
        <p:scale>
          <a:sx n="75" d="100"/>
          <a:sy n="75" d="100"/>
        </p:scale>
        <p:origin x="-1260" y="-48"/>
      </p:cViewPr>
      <p:guideLst>
        <p:guide orient="horz" pos="4319"/>
        <p:guide orient="horz" pos="620"/>
        <p:guide orient="horz" pos="2883"/>
        <p:guide orient="horz" pos="894"/>
        <p:guide orient="horz" pos="3698"/>
        <p:guide orient="horz"/>
        <p:guide orient="horz" pos="1570"/>
        <p:guide orient="horz" pos="2353"/>
        <p:guide orient="horz" pos="4011"/>
        <p:guide orient="horz" pos="876"/>
        <p:guide orient="horz" pos="1143"/>
        <p:guide orient="horz" pos="2718"/>
        <p:guide orient="horz" pos="2169"/>
        <p:guide orient="horz" pos="3340"/>
        <p:guide pos="187"/>
        <p:guide pos="5570"/>
        <p:guide pos="183"/>
        <p:guide pos="2882"/>
        <p:guide pos="193"/>
      </p:guideLst>
    </p:cSldViewPr>
  </p:slideViewPr>
  <p:outlineViewPr>
    <p:cViewPr>
      <p:scale>
        <a:sx n="33" d="100"/>
        <a:sy n="33" d="100"/>
      </p:scale>
      <p:origin x="0" y="34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70" d="100"/>
          <a:sy n="170" d="100"/>
        </p:scale>
        <p:origin x="-1048" y="2768"/>
      </p:cViewPr>
      <p:guideLst>
        <p:guide orient="horz" pos="2924"/>
        <p:guide orient="horz" pos="5758"/>
        <p:guide pos="355"/>
        <p:guide pos="40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496010" y="8748105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B61D5-5702-4CCE-8106-C17C86B8B1BF}" type="slidenum">
              <a:rPr lang="en-US" sz="1000" smtClean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1000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951" y="8934055"/>
            <a:ext cx="998272" cy="20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2803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8900" y="836613"/>
            <a:ext cx="4267200" cy="3200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5379" y="874748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841024A-B8CA-428A-A893-6C489152C4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951" y="8934055"/>
            <a:ext cx="998272" cy="20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183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1125" indent="-111125" algn="l" defTabSz="914400" rtl="0" eaLnBrk="1" latinLnBrk="0" hangingPunct="1">
      <a:lnSpc>
        <a:spcPct val="95000"/>
      </a:lnSpc>
      <a:spcBef>
        <a:spcPts val="0"/>
      </a:spcBef>
      <a:spcAft>
        <a:spcPts val="300"/>
      </a:spcAft>
      <a:buClr>
        <a:schemeClr val="accent1"/>
      </a:buClr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0988" indent="-115888" algn="l" defTabSz="914400" rtl="0" eaLnBrk="1" latinLnBrk="0" hangingPunct="1">
      <a:lnSpc>
        <a:spcPct val="95000"/>
      </a:lnSpc>
      <a:spcAft>
        <a:spcPts val="150"/>
      </a:spcAft>
      <a:buClr>
        <a:schemeClr val="accent5"/>
      </a:buClr>
      <a:buFont typeface="Wingdings" pitchFamily="2" charset="2"/>
      <a:buChar char="§"/>
      <a:defRPr sz="1000" kern="1200">
        <a:solidFill>
          <a:schemeClr val="accent5"/>
        </a:solidFill>
        <a:latin typeface="+mn-lt"/>
        <a:ea typeface="+mn-ea"/>
        <a:cs typeface="+mn-cs"/>
      </a:defRPr>
    </a:lvl2pPr>
    <a:lvl3pPr marL="461963" indent="-111125" algn="l" defTabSz="914400" rtl="0" eaLnBrk="1" latinLnBrk="0" hangingPunct="1">
      <a:lnSpc>
        <a:spcPct val="95000"/>
      </a:lnSpc>
      <a:spcAft>
        <a:spcPts val="150"/>
      </a:spcAft>
      <a:buClr>
        <a:schemeClr val="accent5"/>
      </a:buClr>
      <a:buFont typeface="Wingdings" pitchFamily="2" charset="2"/>
      <a:buChar char="§"/>
      <a:defRPr sz="1000" kern="1200">
        <a:solidFill>
          <a:schemeClr val="accent5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buClr>
        <a:schemeClr val="accent5"/>
      </a:buClr>
      <a:buFont typeface="Wingdings" pitchFamily="2" charset="2"/>
      <a:buChar char="§"/>
      <a:defRPr sz="1200" kern="1200">
        <a:solidFill>
          <a:schemeClr val="accent5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buClr>
        <a:schemeClr val="accent5"/>
      </a:buClr>
      <a:buFont typeface="Wingdings" pitchFamily="2" charset="2"/>
      <a:buChar char="§"/>
      <a:defRPr sz="1200" kern="1200">
        <a:solidFill>
          <a:schemeClr val="accent5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8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8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836613"/>
            <a:ext cx="42672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1024A-B8CA-428A-A893-6C489152C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2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4837" y="695961"/>
            <a:ext cx="4495328" cy="34813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" y="335"/>
            <a:ext cx="9143106" cy="6857330"/>
          </a:xfrm>
          <a:prstGeom prst="rect">
            <a:avLst/>
          </a:prstGeom>
        </p:spPr>
      </p:pic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1018036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0" y="107951"/>
            <a:ext cx="8546151" cy="10013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70" y="1620474"/>
            <a:ext cx="8546151" cy="46416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ts val="3200"/>
              </a:lnSpc>
              <a:spcAft>
                <a:spcPts val="300"/>
              </a:spcAft>
              <a:buSzPct val="95000"/>
              <a:buFontTx/>
              <a:buBlip>
                <a:blip r:embed="rId2"/>
              </a:buBlip>
              <a:defRPr sz="2100">
                <a:solidFill>
                  <a:schemeClr val="tx1"/>
                </a:solidFill>
              </a:defRPr>
            </a:lvl1pPr>
            <a:lvl2pPr marL="401638" indent="-173038">
              <a:spcBef>
                <a:spcPts val="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900">
                <a:solidFill>
                  <a:schemeClr val="accent6"/>
                </a:solidFill>
              </a:defRPr>
            </a:lvl2pPr>
            <a:lvl3pPr marL="6302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700">
                <a:solidFill>
                  <a:schemeClr val="accent6"/>
                </a:solidFill>
              </a:defRPr>
            </a:lvl3pPr>
            <a:lvl4pPr marL="8588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4pPr>
            <a:lvl5pPr marL="10874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9270" y="1094513"/>
            <a:ext cx="8546151" cy="403549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15"/>
          <p:cNvSpPr txBox="1">
            <a:spLocks/>
          </p:cNvSpPr>
          <p:nvPr userDrawn="1"/>
        </p:nvSpPr>
        <p:spPr>
          <a:xfrm>
            <a:off x="6709730" y="6598696"/>
            <a:ext cx="2132964" cy="18256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737657-ACC0-4BD2-A3F2-214A7FFC5F7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800" kern="1200" dirty="0" smtClean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6544" y="6367594"/>
            <a:ext cx="8322927" cy="393192"/>
          </a:xfrm>
          <a:prstGeom prst="rect">
            <a:avLst/>
          </a:prstGeom>
        </p:spPr>
        <p:txBody>
          <a:bodyPr lIns="0" tIns="60949" rIns="121899" bIns="0" anchor="b"/>
          <a:lstStyle>
            <a:lvl1pPr>
              <a:defRPr lang="en-US" sz="10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48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" y="1229"/>
            <a:ext cx="9143107" cy="6855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0" y="107951"/>
            <a:ext cx="8546151" cy="1001323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70" y="1222813"/>
            <a:ext cx="8546151" cy="5039298"/>
          </a:xfrm>
          <a:prstGeom prst="rect">
            <a:avLst/>
          </a:prstGeom>
        </p:spPr>
        <p:txBody>
          <a:bodyPr lIns="0">
            <a:noAutofit/>
          </a:bodyPr>
          <a:lstStyle>
            <a:lvl1pPr marL="228600" indent="-228600">
              <a:lnSpc>
                <a:spcPts val="3200"/>
              </a:lnSpc>
              <a:spcAft>
                <a:spcPts val="300"/>
              </a:spcAft>
              <a:buFontTx/>
              <a:buBlip>
                <a:blip r:embed="rId3"/>
              </a:buBlip>
              <a:defRPr sz="2200">
                <a:solidFill>
                  <a:schemeClr val="tx1"/>
                </a:solidFill>
              </a:defRPr>
            </a:lvl1pPr>
            <a:lvl2pPr marL="401638" indent="-173038">
              <a:spcBef>
                <a:spcPts val="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900">
                <a:solidFill>
                  <a:schemeClr val="accent6"/>
                </a:solidFill>
              </a:defRPr>
            </a:lvl2pPr>
            <a:lvl3pPr marL="6302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700">
                <a:solidFill>
                  <a:schemeClr val="accent6"/>
                </a:solidFill>
              </a:defRPr>
            </a:lvl3pPr>
            <a:lvl4pPr marL="8588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4pPr>
            <a:lvl5pPr marL="10874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15"/>
          <p:cNvSpPr txBox="1">
            <a:spLocks/>
          </p:cNvSpPr>
          <p:nvPr userDrawn="1"/>
        </p:nvSpPr>
        <p:spPr>
          <a:xfrm>
            <a:off x="6709730" y="6598696"/>
            <a:ext cx="2132964" cy="18256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737657-ACC0-4BD2-A3F2-214A7FFC5F7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800" kern="1200" dirty="0" smtClean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6544" y="6367594"/>
            <a:ext cx="8322927" cy="393192"/>
          </a:xfrm>
          <a:prstGeom prst="rect">
            <a:avLst/>
          </a:prstGeom>
        </p:spPr>
        <p:txBody>
          <a:bodyPr lIns="0" tIns="60949" rIns="121899" bIns="0" anchor="b"/>
          <a:lstStyle>
            <a:lvl1pPr>
              <a:defRPr lang="en-US" sz="10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9270" y="1094513"/>
            <a:ext cx="8546151" cy="403549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270" y="107950"/>
            <a:ext cx="8546151" cy="10013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6544" y="6367594"/>
            <a:ext cx="8322927" cy="393192"/>
          </a:xfrm>
          <a:prstGeom prst="rect">
            <a:avLst/>
          </a:prstGeom>
        </p:spPr>
        <p:txBody>
          <a:bodyPr lIns="0" tIns="60949" rIns="121899" bIns="0" anchor="b"/>
          <a:lstStyle>
            <a:lvl1pPr>
              <a:defRPr lang="en-US" sz="10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5"/>
          <p:cNvSpPr txBox="1">
            <a:spLocks/>
          </p:cNvSpPr>
          <p:nvPr userDrawn="1"/>
        </p:nvSpPr>
        <p:spPr>
          <a:xfrm>
            <a:off x="6709730" y="6598696"/>
            <a:ext cx="2132964" cy="18256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737657-ACC0-4BD2-A3F2-214A7FFC5F7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800" kern="1200" dirty="0" smtClean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534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0" y="107951"/>
            <a:ext cx="8546151" cy="10013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lide Number Placeholder 15"/>
          <p:cNvSpPr txBox="1">
            <a:spLocks/>
          </p:cNvSpPr>
          <p:nvPr userDrawn="1"/>
        </p:nvSpPr>
        <p:spPr>
          <a:xfrm>
            <a:off x="6709730" y="6598696"/>
            <a:ext cx="2132964" cy="18256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737657-ACC0-4BD2-A3F2-214A7FFC5F7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800" kern="1200" dirty="0" smtClean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6544" y="6367594"/>
            <a:ext cx="8322927" cy="393192"/>
          </a:xfrm>
          <a:prstGeom prst="rect">
            <a:avLst/>
          </a:prstGeom>
        </p:spPr>
        <p:txBody>
          <a:bodyPr lIns="0" tIns="60949" rIns="121899" bIns="0" anchor="b"/>
          <a:lstStyle>
            <a:lvl1pPr>
              <a:defRPr lang="en-US" sz="10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93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337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5057" y="-3792"/>
            <a:ext cx="9154113" cy="68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6543" y="1296449"/>
            <a:ext cx="5277033" cy="262776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lang="en-US" sz="5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Segue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71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7816" y="-5862"/>
            <a:ext cx="9159633" cy="686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6543" y="1296449"/>
            <a:ext cx="5277033" cy="262776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lang="en-US" sz="5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Segue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75" y="-3644"/>
            <a:ext cx="9142225" cy="68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96543" y="3959523"/>
            <a:ext cx="7012307" cy="704143"/>
          </a:xfrm>
          <a:prstGeom prst="rect">
            <a:avLst/>
          </a:prstGeom>
          <a:noFill/>
        </p:spPr>
        <p:txBody>
          <a:bodyPr wrap="square" lIns="0" bIns="0" rtlCol="0" anchor="b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Tx/>
              <a:buNone/>
              <a:tabLst/>
              <a:defRPr/>
            </a:pPr>
            <a:r>
              <a:rPr lang="en-US" sz="1900" b="1" kern="1200" baseline="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rPr>
              <a:t>For more information on Qualcomm, visit us at: </a:t>
            </a:r>
            <a:br>
              <a:rPr lang="en-US" sz="1900" b="1" kern="1200" baseline="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US" sz="1900" b="1" kern="1200" baseline="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rPr>
              <a:t>www.qualcomm.com &amp; www.qualcomm.com/blog 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296543" y="1296449"/>
            <a:ext cx="5277033" cy="262776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lang="en-US" sz="5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12418" y="4972881"/>
            <a:ext cx="3293992" cy="465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/>
              <a:t>Follow us on:</a:t>
            </a:r>
            <a:endParaRPr lang="en-US" sz="2200" dirty="0" smtClean="0"/>
          </a:p>
        </p:txBody>
      </p:sp>
      <p:pic>
        <p:nvPicPr>
          <p:cNvPr id="18" name="Picture 17" descr="fB_logo.png"/>
          <p:cNvPicPr preferRelativeResize="0"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39" y="4960809"/>
            <a:ext cx="347472" cy="34499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0988" y="4989618"/>
            <a:ext cx="452025" cy="31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239378" y="5407200"/>
            <a:ext cx="6293307" cy="129981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©2012 Qualcomm Incorporated. All rights reserved. 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Qualcomm,</a:t>
            </a:r>
            <a:r>
              <a:rPr lang="en-US" sz="1000" kern="120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Snapdragon, and Gobi are trademarks of Qualcomm Incorporated, registered in the United States and in other countries. </a:t>
            </a:r>
            <a:r>
              <a:rPr lang="en-US" sz="1000" kern="1200" dirty="0" err="1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Mirasol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is a trademark of Qualcomm </a:t>
            </a:r>
            <a:r>
              <a:rPr lang="en-US" sz="1000" kern="1200" dirty="0" err="1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Mems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Technologies, Inc.,</a:t>
            </a:r>
            <a:r>
              <a:rPr lang="en-US" sz="1000" kern="120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registered in the United States and in other countries.</a:t>
            </a:r>
            <a:r>
              <a:rPr lang="en-US" sz="1000" kern="120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A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theros is a trademark of Qualcomm Atheros, Inc., registered in the United States and in other countries.</a:t>
            </a:r>
            <a:r>
              <a:rPr lang="en-US" sz="1000" kern="120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2Net is a trademark of Qualcomm Incorporated.</a:t>
            </a:r>
            <a:r>
              <a:rPr lang="en-US" sz="1000" kern="1200" baseline="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Other product and brand names may be trademarks or registered </a:t>
            </a:r>
            <a:b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</a:br>
            <a:r>
              <a:rPr lang="en-US" sz="10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trademarks of their respective owners.</a:t>
            </a:r>
          </a:p>
          <a:p>
            <a:pPr marL="0" lvl="1">
              <a:lnSpc>
                <a:spcPct val="95000"/>
              </a:lnSpc>
            </a:pPr>
            <a:r>
              <a:rPr lang="en-US" sz="1000" dirty="0" smtClean="0">
                <a:solidFill>
                  <a:prstClr val="black"/>
                </a:solidFill>
              </a:rPr>
              <a:t/>
            </a:r>
            <a:br>
              <a:rPr lang="en-US" sz="1000" dirty="0" smtClean="0">
                <a:solidFill>
                  <a:prstClr val="black"/>
                </a:solidFill>
              </a:rPr>
            </a:br>
            <a:r>
              <a:rPr lang="en-US" sz="1000" dirty="0" smtClean="0">
                <a:solidFill>
                  <a:prstClr val="black"/>
                </a:solidFill>
              </a:rPr>
              <a:t>QUALCOMM Incorporated, 5775 Morehouse Drive, San Diego, CA 92121-1714</a:t>
            </a:r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670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5"/>
            <a:ext cx="7772400" cy="57849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1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6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8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60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6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en-US" altLang="zh-CN" sz="13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3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409" tIns="102409" rIns="102409" bIns="102409" rtlCol="0" anchor="ctr"/>
          <a:lstStyle/>
          <a:p>
            <a:pPr algn="ctr" defTabSz="1024087"/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5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5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35440" cy="6939197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4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450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5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44" indent="0">
              <a:buNone/>
              <a:defRPr sz="3100"/>
            </a:lvl2pPr>
            <a:lvl3pPr marL="1024087" indent="0">
              <a:buNone/>
              <a:defRPr sz="2700"/>
            </a:lvl3pPr>
            <a:lvl4pPr marL="1536131" indent="0">
              <a:buNone/>
              <a:defRPr sz="2200"/>
            </a:lvl4pPr>
            <a:lvl5pPr marL="2048174" indent="0">
              <a:buNone/>
              <a:defRPr sz="2200"/>
            </a:lvl5pPr>
            <a:lvl6pPr marL="2560218" indent="0">
              <a:buNone/>
              <a:defRPr sz="2200"/>
            </a:lvl6pPr>
            <a:lvl7pPr marL="3072261" indent="0">
              <a:buNone/>
              <a:defRPr sz="2200"/>
            </a:lvl7pPr>
            <a:lvl8pPr marL="3584304" indent="0">
              <a:buNone/>
              <a:defRPr sz="2200"/>
            </a:lvl8pPr>
            <a:lvl9pPr marL="4096348" indent="0">
              <a:buNone/>
              <a:defRPr sz="22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" y="0"/>
            <a:ext cx="9144000" cy="6874625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16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" y="334"/>
            <a:ext cx="9143107" cy="6857330"/>
          </a:xfrm>
          <a:prstGeom prst="rect">
            <a:avLst/>
          </a:prstGeom>
        </p:spPr>
      </p:pic>
      <p:sp>
        <p:nvSpPr>
          <p:cNvPr id="36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26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314" cy="6858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8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080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  <a:ln>
            <a:noFill/>
          </a:ln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719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96542" y="1997948"/>
            <a:ext cx="6039457" cy="190143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 Can Be Up to Two Lines</a:t>
            </a:r>
            <a:endParaRPr lang="en-US" dirty="0"/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6543" y="3886204"/>
            <a:ext cx="4460007" cy="90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Placeholder 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544" y="5685745"/>
            <a:ext cx="5312256" cy="725488"/>
          </a:xfrm>
          <a:ln>
            <a:noFill/>
          </a:ln>
        </p:spPr>
        <p:txBody>
          <a:bodyPr tIns="0" rIns="0" bIns="0"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Speaker Title</a:t>
            </a:r>
            <a:br>
              <a:rPr lang="en-US" dirty="0" smtClean="0"/>
            </a:br>
            <a:r>
              <a:rPr lang="en-US" dirty="0" smtClean="0"/>
              <a:t>Additional Information Placeholder</a:t>
            </a:r>
          </a:p>
        </p:txBody>
      </p:sp>
      <p:grpSp>
        <p:nvGrpSpPr>
          <p:cNvPr id="7" name="Group 5"/>
          <p:cNvGrpSpPr>
            <a:grpSpLocks noChangeAspect="1"/>
          </p:cNvGrpSpPr>
          <p:nvPr userDrawn="1"/>
        </p:nvGrpSpPr>
        <p:grpSpPr bwMode="auto">
          <a:xfrm>
            <a:off x="6371754" y="6033106"/>
            <a:ext cx="2335258" cy="508793"/>
            <a:chOff x="408" y="5482"/>
            <a:chExt cx="1891" cy="412"/>
          </a:xfrm>
          <a:solidFill>
            <a:schemeClr val="bg1"/>
          </a:solidFill>
          <a:effectLst/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178" y="5550"/>
              <a:ext cx="132" cy="201"/>
            </a:xfrm>
            <a:custGeom>
              <a:avLst/>
              <a:gdLst>
                <a:gd name="T0" fmla="*/ 0 w 156"/>
                <a:gd name="T1" fmla="*/ 218 h 238"/>
                <a:gd name="T2" fmla="*/ 20 w 156"/>
                <a:gd name="T3" fmla="*/ 238 h 238"/>
                <a:gd name="T4" fmla="*/ 156 w 156"/>
                <a:gd name="T5" fmla="*/ 238 h 238"/>
                <a:gd name="T6" fmla="*/ 126 w 156"/>
                <a:gd name="T7" fmla="*/ 189 h 238"/>
                <a:gd name="T8" fmla="*/ 47 w 156"/>
                <a:gd name="T9" fmla="*/ 189 h 238"/>
                <a:gd name="T10" fmla="*/ 47 w 156"/>
                <a:gd name="T11" fmla="*/ 0 h 238"/>
                <a:gd name="T12" fmla="*/ 0 w 156"/>
                <a:gd name="T13" fmla="*/ 0 h 238"/>
                <a:gd name="T14" fmla="*/ 0 w 156"/>
                <a:gd name="T15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238">
                  <a:moveTo>
                    <a:pt x="0" y="218"/>
                  </a:moveTo>
                  <a:cubicBezTo>
                    <a:pt x="0" y="227"/>
                    <a:pt x="11" y="238"/>
                    <a:pt x="20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408" y="5482"/>
              <a:ext cx="347" cy="412"/>
            </a:xfrm>
            <a:custGeom>
              <a:avLst/>
              <a:gdLst>
                <a:gd name="T0" fmla="*/ 411 w 411"/>
                <a:gd name="T1" fmla="*/ 206 h 488"/>
                <a:gd name="T2" fmla="*/ 206 w 411"/>
                <a:gd name="T3" fmla="*/ 0 h 488"/>
                <a:gd name="T4" fmla="*/ 0 w 411"/>
                <a:gd name="T5" fmla="*/ 206 h 488"/>
                <a:gd name="T6" fmla="*/ 206 w 411"/>
                <a:gd name="T7" fmla="*/ 412 h 488"/>
                <a:gd name="T8" fmla="*/ 241 w 411"/>
                <a:gd name="T9" fmla="*/ 408 h 488"/>
                <a:gd name="T10" fmla="*/ 240 w 411"/>
                <a:gd name="T11" fmla="*/ 488 h 488"/>
                <a:gd name="T12" fmla="*/ 298 w 411"/>
                <a:gd name="T13" fmla="*/ 488 h 488"/>
                <a:gd name="T14" fmla="*/ 298 w 411"/>
                <a:gd name="T15" fmla="*/ 389 h 488"/>
                <a:gd name="T16" fmla="*/ 411 w 411"/>
                <a:gd name="T17" fmla="*/ 206 h 488"/>
                <a:gd name="T18" fmla="*/ 298 w 411"/>
                <a:gd name="T19" fmla="*/ 302 h 488"/>
                <a:gd name="T20" fmla="*/ 298 w 411"/>
                <a:gd name="T21" fmla="*/ 236 h 488"/>
                <a:gd name="T22" fmla="*/ 240 w 411"/>
                <a:gd name="T23" fmla="*/ 252 h 488"/>
                <a:gd name="T24" fmla="*/ 241 w 411"/>
                <a:gd name="T25" fmla="*/ 334 h 488"/>
                <a:gd name="T26" fmla="*/ 206 w 411"/>
                <a:gd name="T27" fmla="*/ 339 h 488"/>
                <a:gd name="T28" fmla="*/ 73 w 411"/>
                <a:gd name="T29" fmla="*/ 206 h 488"/>
                <a:gd name="T30" fmla="*/ 206 w 411"/>
                <a:gd name="T31" fmla="*/ 73 h 488"/>
                <a:gd name="T32" fmla="*/ 339 w 411"/>
                <a:gd name="T33" fmla="*/ 206 h 488"/>
                <a:gd name="T34" fmla="*/ 298 w 411"/>
                <a:gd name="T35" fmla="*/ 30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488">
                  <a:moveTo>
                    <a:pt x="411" y="206"/>
                  </a:moveTo>
                  <a:cubicBezTo>
                    <a:pt x="411" y="92"/>
                    <a:pt x="319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19"/>
                    <a:pt x="92" y="412"/>
                    <a:pt x="206" y="412"/>
                  </a:cubicBezTo>
                  <a:cubicBezTo>
                    <a:pt x="218" y="412"/>
                    <a:pt x="229" y="410"/>
                    <a:pt x="241" y="408"/>
                  </a:cubicBezTo>
                  <a:cubicBezTo>
                    <a:pt x="240" y="488"/>
                    <a:pt x="240" y="488"/>
                    <a:pt x="240" y="488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389"/>
                    <a:pt x="298" y="389"/>
                    <a:pt x="298" y="389"/>
                  </a:cubicBezTo>
                  <a:cubicBezTo>
                    <a:pt x="365" y="355"/>
                    <a:pt x="411" y="286"/>
                    <a:pt x="411" y="206"/>
                  </a:cubicBezTo>
                  <a:close/>
                  <a:moveTo>
                    <a:pt x="298" y="302"/>
                  </a:moveTo>
                  <a:cubicBezTo>
                    <a:pt x="298" y="236"/>
                    <a:pt x="298" y="236"/>
                    <a:pt x="298" y="236"/>
                  </a:cubicBezTo>
                  <a:cubicBezTo>
                    <a:pt x="240" y="252"/>
                    <a:pt x="240" y="252"/>
                    <a:pt x="240" y="252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9" y="337"/>
                    <a:pt x="218" y="339"/>
                    <a:pt x="206" y="339"/>
                  </a:cubicBezTo>
                  <a:cubicBezTo>
                    <a:pt x="132" y="339"/>
                    <a:pt x="73" y="279"/>
                    <a:pt x="73" y="206"/>
                  </a:cubicBezTo>
                  <a:cubicBezTo>
                    <a:pt x="73" y="132"/>
                    <a:pt x="132" y="73"/>
                    <a:pt x="206" y="73"/>
                  </a:cubicBezTo>
                  <a:cubicBezTo>
                    <a:pt x="279" y="73"/>
                    <a:pt x="339" y="132"/>
                    <a:pt x="339" y="206"/>
                  </a:cubicBezTo>
                  <a:cubicBezTo>
                    <a:pt x="339" y="244"/>
                    <a:pt x="323" y="278"/>
                    <a:pt x="29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86" y="5550"/>
              <a:ext cx="147" cy="201"/>
            </a:xfrm>
            <a:custGeom>
              <a:avLst/>
              <a:gdLst>
                <a:gd name="T0" fmla="*/ 154 w 174"/>
                <a:gd name="T1" fmla="*/ 238 h 238"/>
                <a:gd name="T2" fmla="*/ 20 w 174"/>
                <a:gd name="T3" fmla="*/ 238 h 238"/>
                <a:gd name="T4" fmla="*/ 0 w 174"/>
                <a:gd name="T5" fmla="*/ 218 h 238"/>
                <a:gd name="T6" fmla="*/ 0 w 174"/>
                <a:gd name="T7" fmla="*/ 0 h 238"/>
                <a:gd name="T8" fmla="*/ 46 w 174"/>
                <a:gd name="T9" fmla="*/ 0 h 238"/>
                <a:gd name="T10" fmla="*/ 46 w 174"/>
                <a:gd name="T11" fmla="*/ 189 h 238"/>
                <a:gd name="T12" fmla="*/ 127 w 174"/>
                <a:gd name="T13" fmla="*/ 189 h 238"/>
                <a:gd name="T14" fmla="*/ 127 w 174"/>
                <a:gd name="T15" fmla="*/ 0 h 238"/>
                <a:gd name="T16" fmla="*/ 174 w 174"/>
                <a:gd name="T17" fmla="*/ 0 h 238"/>
                <a:gd name="T18" fmla="*/ 174 w 174"/>
                <a:gd name="T19" fmla="*/ 218 h 238"/>
                <a:gd name="T20" fmla="*/ 154 w 174"/>
                <a:gd name="T2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238">
                  <a:moveTo>
                    <a:pt x="154" y="238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11" y="238"/>
                    <a:pt x="0" y="22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27" y="189"/>
                    <a:pt x="127" y="189"/>
                    <a:pt x="127" y="18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218"/>
                    <a:pt x="174" y="218"/>
                    <a:pt x="174" y="218"/>
                  </a:cubicBezTo>
                  <a:cubicBezTo>
                    <a:pt x="174" y="228"/>
                    <a:pt x="163" y="238"/>
                    <a:pt x="154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285" y="5544"/>
              <a:ext cx="161" cy="213"/>
            </a:xfrm>
            <a:custGeom>
              <a:avLst/>
              <a:gdLst>
                <a:gd name="T0" fmla="*/ 190 w 190"/>
                <a:gd name="T1" fmla="*/ 17 h 252"/>
                <a:gd name="T2" fmla="*/ 126 w 190"/>
                <a:gd name="T3" fmla="*/ 0 h 252"/>
                <a:gd name="T4" fmla="*/ 0 w 190"/>
                <a:gd name="T5" fmla="*/ 126 h 252"/>
                <a:gd name="T6" fmla="*/ 126 w 190"/>
                <a:gd name="T7" fmla="*/ 252 h 252"/>
                <a:gd name="T8" fmla="*/ 187 w 190"/>
                <a:gd name="T9" fmla="*/ 237 h 252"/>
                <a:gd name="T10" fmla="*/ 164 w 190"/>
                <a:gd name="T11" fmla="*/ 196 h 252"/>
                <a:gd name="T12" fmla="*/ 126 w 190"/>
                <a:gd name="T13" fmla="*/ 205 h 252"/>
                <a:gd name="T14" fmla="*/ 47 w 190"/>
                <a:gd name="T15" fmla="*/ 126 h 252"/>
                <a:gd name="T16" fmla="*/ 126 w 190"/>
                <a:gd name="T17" fmla="*/ 46 h 252"/>
                <a:gd name="T18" fmla="*/ 167 w 190"/>
                <a:gd name="T19" fmla="*/ 58 h 252"/>
                <a:gd name="T20" fmla="*/ 190 w 190"/>
                <a:gd name="T21" fmla="*/ 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52">
                  <a:moveTo>
                    <a:pt x="190" y="17"/>
                  </a:moveTo>
                  <a:cubicBezTo>
                    <a:pt x="171" y="6"/>
                    <a:pt x="149" y="0"/>
                    <a:pt x="126" y="0"/>
                  </a:cubicBezTo>
                  <a:cubicBezTo>
                    <a:pt x="57" y="0"/>
                    <a:pt x="0" y="56"/>
                    <a:pt x="0" y="126"/>
                  </a:cubicBezTo>
                  <a:cubicBezTo>
                    <a:pt x="0" y="196"/>
                    <a:pt x="57" y="252"/>
                    <a:pt x="126" y="252"/>
                  </a:cubicBezTo>
                  <a:cubicBezTo>
                    <a:pt x="148" y="252"/>
                    <a:pt x="169" y="246"/>
                    <a:pt x="187" y="237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53" y="202"/>
                    <a:pt x="140" y="205"/>
                    <a:pt x="126" y="205"/>
                  </a:cubicBezTo>
                  <a:cubicBezTo>
                    <a:pt x="82" y="205"/>
                    <a:pt x="47" y="170"/>
                    <a:pt x="47" y="126"/>
                  </a:cubicBezTo>
                  <a:cubicBezTo>
                    <a:pt x="47" y="82"/>
                    <a:pt x="82" y="46"/>
                    <a:pt x="126" y="46"/>
                  </a:cubicBezTo>
                  <a:cubicBezTo>
                    <a:pt x="141" y="46"/>
                    <a:pt x="155" y="51"/>
                    <a:pt x="167" y="58"/>
                  </a:cubicBezTo>
                  <a:lnTo>
                    <a:pt x="19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430" y="5544"/>
              <a:ext cx="213" cy="213"/>
            </a:xfrm>
            <a:custGeom>
              <a:avLst/>
              <a:gdLst>
                <a:gd name="T0" fmla="*/ 126 w 252"/>
                <a:gd name="T1" fmla="*/ 0 h 253"/>
                <a:gd name="T2" fmla="*/ 0 w 252"/>
                <a:gd name="T3" fmla="*/ 127 h 253"/>
                <a:gd name="T4" fmla="*/ 126 w 252"/>
                <a:gd name="T5" fmla="*/ 253 h 253"/>
                <a:gd name="T6" fmla="*/ 252 w 252"/>
                <a:gd name="T7" fmla="*/ 127 h 253"/>
                <a:gd name="T8" fmla="*/ 126 w 252"/>
                <a:gd name="T9" fmla="*/ 0 h 253"/>
                <a:gd name="T10" fmla="*/ 126 w 252"/>
                <a:gd name="T11" fmla="*/ 206 h 253"/>
                <a:gd name="T12" fmla="*/ 47 w 252"/>
                <a:gd name="T13" fmla="*/ 127 h 253"/>
                <a:gd name="T14" fmla="*/ 126 w 252"/>
                <a:gd name="T15" fmla="*/ 47 h 253"/>
                <a:gd name="T16" fmla="*/ 206 w 252"/>
                <a:gd name="T17" fmla="*/ 127 h 253"/>
                <a:gd name="T18" fmla="*/ 126 w 252"/>
                <a:gd name="T19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97"/>
                    <a:pt x="56" y="253"/>
                    <a:pt x="126" y="253"/>
                  </a:cubicBezTo>
                  <a:cubicBezTo>
                    <a:pt x="196" y="253"/>
                    <a:pt x="252" y="196"/>
                    <a:pt x="252" y="127"/>
                  </a:cubicBezTo>
                  <a:cubicBezTo>
                    <a:pt x="252" y="57"/>
                    <a:pt x="196" y="0"/>
                    <a:pt x="126" y="0"/>
                  </a:cubicBezTo>
                  <a:close/>
                  <a:moveTo>
                    <a:pt x="126" y="206"/>
                  </a:moveTo>
                  <a:cubicBezTo>
                    <a:pt x="82" y="206"/>
                    <a:pt x="47" y="171"/>
                    <a:pt x="47" y="127"/>
                  </a:cubicBezTo>
                  <a:cubicBezTo>
                    <a:pt x="47" y="83"/>
                    <a:pt x="82" y="47"/>
                    <a:pt x="126" y="47"/>
                  </a:cubicBezTo>
                  <a:cubicBezTo>
                    <a:pt x="170" y="47"/>
                    <a:pt x="206" y="83"/>
                    <a:pt x="206" y="127"/>
                  </a:cubicBezTo>
                  <a:cubicBezTo>
                    <a:pt x="206" y="170"/>
                    <a:pt x="170" y="206"/>
                    <a:pt x="126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948" y="5551"/>
              <a:ext cx="215" cy="200"/>
            </a:xfrm>
            <a:custGeom>
              <a:avLst/>
              <a:gdLst>
                <a:gd name="T0" fmla="*/ 127 w 215"/>
                <a:gd name="T1" fmla="*/ 0 h 200"/>
                <a:gd name="T2" fmla="*/ 88 w 215"/>
                <a:gd name="T3" fmla="*/ 0 h 200"/>
                <a:gd name="T4" fmla="*/ 0 w 215"/>
                <a:gd name="T5" fmla="*/ 200 h 200"/>
                <a:gd name="T6" fmla="*/ 41 w 215"/>
                <a:gd name="T7" fmla="*/ 200 h 200"/>
                <a:gd name="T8" fmla="*/ 62 w 215"/>
                <a:gd name="T9" fmla="*/ 156 h 200"/>
                <a:gd name="T10" fmla="*/ 154 w 215"/>
                <a:gd name="T11" fmla="*/ 156 h 200"/>
                <a:gd name="T12" fmla="*/ 155 w 215"/>
                <a:gd name="T13" fmla="*/ 160 h 200"/>
                <a:gd name="T14" fmla="*/ 173 w 215"/>
                <a:gd name="T15" fmla="*/ 200 h 200"/>
                <a:gd name="T16" fmla="*/ 215 w 215"/>
                <a:gd name="T17" fmla="*/ 200 h 200"/>
                <a:gd name="T18" fmla="*/ 127 w 215"/>
                <a:gd name="T19" fmla="*/ 0 h 200"/>
                <a:gd name="T20" fmla="*/ 75 w 215"/>
                <a:gd name="T21" fmla="*/ 123 h 200"/>
                <a:gd name="T22" fmla="*/ 107 w 215"/>
                <a:gd name="T23" fmla="*/ 51 h 200"/>
                <a:gd name="T24" fmla="*/ 139 w 215"/>
                <a:gd name="T25" fmla="*/ 123 h 200"/>
                <a:gd name="T26" fmla="*/ 75 w 215"/>
                <a:gd name="T27" fmla="*/ 1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5" h="200">
                  <a:moveTo>
                    <a:pt x="127" y="0"/>
                  </a:moveTo>
                  <a:lnTo>
                    <a:pt x="88" y="0"/>
                  </a:lnTo>
                  <a:lnTo>
                    <a:pt x="0" y="200"/>
                  </a:lnTo>
                  <a:lnTo>
                    <a:pt x="41" y="200"/>
                  </a:lnTo>
                  <a:lnTo>
                    <a:pt x="62" y="156"/>
                  </a:lnTo>
                  <a:lnTo>
                    <a:pt x="154" y="156"/>
                  </a:lnTo>
                  <a:lnTo>
                    <a:pt x="155" y="160"/>
                  </a:lnTo>
                  <a:lnTo>
                    <a:pt x="173" y="200"/>
                  </a:lnTo>
                  <a:lnTo>
                    <a:pt x="215" y="200"/>
                  </a:lnTo>
                  <a:lnTo>
                    <a:pt x="127" y="0"/>
                  </a:lnTo>
                  <a:close/>
                  <a:moveTo>
                    <a:pt x="75" y="123"/>
                  </a:moveTo>
                  <a:lnTo>
                    <a:pt x="107" y="51"/>
                  </a:lnTo>
                  <a:lnTo>
                    <a:pt x="139" y="123"/>
                  </a:lnTo>
                  <a:lnTo>
                    <a:pt x="75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627" y="5549"/>
              <a:ext cx="661" cy="218"/>
            </a:xfrm>
            <a:custGeom>
              <a:avLst/>
              <a:gdLst>
                <a:gd name="T0" fmla="*/ 770 w 782"/>
                <a:gd name="T1" fmla="*/ 211 h 258"/>
                <a:gd name="T2" fmla="*/ 685 w 782"/>
                <a:gd name="T3" fmla="*/ 14 h 258"/>
                <a:gd name="T4" fmla="*/ 658 w 782"/>
                <a:gd name="T5" fmla="*/ 0 h 258"/>
                <a:gd name="T6" fmla="*/ 632 w 782"/>
                <a:gd name="T7" fmla="*/ 14 h 258"/>
                <a:gd name="T8" fmla="*/ 569 w 782"/>
                <a:gd name="T9" fmla="*/ 158 h 258"/>
                <a:gd name="T10" fmla="*/ 506 w 782"/>
                <a:gd name="T11" fmla="*/ 14 h 258"/>
                <a:gd name="T12" fmla="*/ 480 w 782"/>
                <a:gd name="T13" fmla="*/ 0 h 258"/>
                <a:gd name="T14" fmla="*/ 454 w 782"/>
                <a:gd name="T15" fmla="*/ 14 h 258"/>
                <a:gd name="T16" fmla="*/ 391 w 782"/>
                <a:gd name="T17" fmla="*/ 159 h 258"/>
                <a:gd name="T18" fmla="*/ 328 w 782"/>
                <a:gd name="T19" fmla="*/ 14 h 258"/>
                <a:gd name="T20" fmla="*/ 302 w 782"/>
                <a:gd name="T21" fmla="*/ 0 h 258"/>
                <a:gd name="T22" fmla="*/ 276 w 782"/>
                <a:gd name="T23" fmla="*/ 14 h 258"/>
                <a:gd name="T24" fmla="*/ 213 w 782"/>
                <a:gd name="T25" fmla="*/ 158 h 258"/>
                <a:gd name="T26" fmla="*/ 150 w 782"/>
                <a:gd name="T27" fmla="*/ 14 h 258"/>
                <a:gd name="T28" fmla="*/ 124 w 782"/>
                <a:gd name="T29" fmla="*/ 0 h 258"/>
                <a:gd name="T30" fmla="*/ 97 w 782"/>
                <a:gd name="T31" fmla="*/ 14 h 258"/>
                <a:gd name="T32" fmla="*/ 12 w 782"/>
                <a:gd name="T33" fmla="*/ 211 h 258"/>
                <a:gd name="T34" fmla="*/ 56 w 782"/>
                <a:gd name="T35" fmla="*/ 233 h 258"/>
                <a:gd name="T36" fmla="*/ 124 w 782"/>
                <a:gd name="T37" fmla="*/ 76 h 258"/>
                <a:gd name="T38" fmla="*/ 191 w 782"/>
                <a:gd name="T39" fmla="*/ 233 h 258"/>
                <a:gd name="T40" fmla="*/ 235 w 782"/>
                <a:gd name="T41" fmla="*/ 233 h 258"/>
                <a:gd name="T42" fmla="*/ 302 w 782"/>
                <a:gd name="T43" fmla="*/ 76 h 258"/>
                <a:gd name="T44" fmla="*/ 369 w 782"/>
                <a:gd name="T45" fmla="*/ 233 h 258"/>
                <a:gd name="T46" fmla="*/ 388 w 782"/>
                <a:gd name="T47" fmla="*/ 245 h 258"/>
                <a:gd name="T48" fmla="*/ 391 w 782"/>
                <a:gd name="T49" fmla="*/ 245 h 258"/>
                <a:gd name="T50" fmla="*/ 394 w 782"/>
                <a:gd name="T51" fmla="*/ 245 h 258"/>
                <a:gd name="T52" fmla="*/ 413 w 782"/>
                <a:gd name="T53" fmla="*/ 233 h 258"/>
                <a:gd name="T54" fmla="*/ 480 w 782"/>
                <a:gd name="T55" fmla="*/ 76 h 258"/>
                <a:gd name="T56" fmla="*/ 547 w 782"/>
                <a:gd name="T57" fmla="*/ 233 h 258"/>
                <a:gd name="T58" fmla="*/ 591 w 782"/>
                <a:gd name="T59" fmla="*/ 233 h 258"/>
                <a:gd name="T60" fmla="*/ 658 w 782"/>
                <a:gd name="T61" fmla="*/ 76 h 258"/>
                <a:gd name="T62" fmla="*/ 726 w 782"/>
                <a:gd name="T63" fmla="*/ 233 h 258"/>
                <a:gd name="T64" fmla="*/ 770 w 782"/>
                <a:gd name="T65" fmla="*/ 2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2" h="258">
                  <a:moveTo>
                    <a:pt x="770" y="211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80" y="4"/>
                    <a:pt x="671" y="0"/>
                    <a:pt x="658" y="0"/>
                  </a:cubicBezTo>
                  <a:cubicBezTo>
                    <a:pt x="646" y="0"/>
                    <a:pt x="637" y="4"/>
                    <a:pt x="632" y="14"/>
                  </a:cubicBezTo>
                  <a:cubicBezTo>
                    <a:pt x="569" y="158"/>
                    <a:pt x="569" y="158"/>
                    <a:pt x="569" y="158"/>
                  </a:cubicBezTo>
                  <a:cubicBezTo>
                    <a:pt x="506" y="14"/>
                    <a:pt x="506" y="14"/>
                    <a:pt x="506" y="14"/>
                  </a:cubicBezTo>
                  <a:cubicBezTo>
                    <a:pt x="501" y="4"/>
                    <a:pt x="493" y="0"/>
                    <a:pt x="480" y="0"/>
                  </a:cubicBezTo>
                  <a:cubicBezTo>
                    <a:pt x="468" y="0"/>
                    <a:pt x="459" y="4"/>
                    <a:pt x="454" y="14"/>
                  </a:cubicBezTo>
                  <a:cubicBezTo>
                    <a:pt x="391" y="159"/>
                    <a:pt x="391" y="159"/>
                    <a:pt x="391" y="159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3" y="4"/>
                    <a:pt x="314" y="0"/>
                    <a:pt x="302" y="0"/>
                  </a:cubicBezTo>
                  <a:cubicBezTo>
                    <a:pt x="289" y="0"/>
                    <a:pt x="281" y="4"/>
                    <a:pt x="276" y="14"/>
                  </a:cubicBezTo>
                  <a:cubicBezTo>
                    <a:pt x="213" y="158"/>
                    <a:pt x="213" y="158"/>
                    <a:pt x="213" y="158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45" y="4"/>
                    <a:pt x="136" y="0"/>
                    <a:pt x="124" y="0"/>
                  </a:cubicBezTo>
                  <a:cubicBezTo>
                    <a:pt x="111" y="0"/>
                    <a:pt x="102" y="4"/>
                    <a:pt x="97" y="14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0" y="242"/>
                    <a:pt x="42" y="258"/>
                    <a:pt x="56" y="23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91" y="233"/>
                    <a:pt x="191" y="233"/>
                    <a:pt x="191" y="233"/>
                  </a:cubicBezTo>
                  <a:cubicBezTo>
                    <a:pt x="200" y="249"/>
                    <a:pt x="227" y="248"/>
                    <a:pt x="235" y="233"/>
                  </a:cubicBezTo>
                  <a:cubicBezTo>
                    <a:pt x="302" y="76"/>
                    <a:pt x="302" y="76"/>
                    <a:pt x="302" y="76"/>
                  </a:cubicBezTo>
                  <a:cubicBezTo>
                    <a:pt x="369" y="233"/>
                    <a:pt x="369" y="233"/>
                    <a:pt x="369" y="233"/>
                  </a:cubicBezTo>
                  <a:cubicBezTo>
                    <a:pt x="373" y="241"/>
                    <a:pt x="381" y="244"/>
                    <a:pt x="388" y="245"/>
                  </a:cubicBezTo>
                  <a:cubicBezTo>
                    <a:pt x="389" y="245"/>
                    <a:pt x="390" y="245"/>
                    <a:pt x="391" y="245"/>
                  </a:cubicBezTo>
                  <a:cubicBezTo>
                    <a:pt x="392" y="245"/>
                    <a:pt x="393" y="245"/>
                    <a:pt x="394" y="245"/>
                  </a:cubicBezTo>
                  <a:cubicBezTo>
                    <a:pt x="401" y="244"/>
                    <a:pt x="409" y="241"/>
                    <a:pt x="413" y="233"/>
                  </a:cubicBezTo>
                  <a:cubicBezTo>
                    <a:pt x="480" y="76"/>
                    <a:pt x="480" y="76"/>
                    <a:pt x="480" y="76"/>
                  </a:cubicBezTo>
                  <a:cubicBezTo>
                    <a:pt x="547" y="233"/>
                    <a:pt x="547" y="233"/>
                    <a:pt x="547" y="233"/>
                  </a:cubicBezTo>
                  <a:cubicBezTo>
                    <a:pt x="555" y="248"/>
                    <a:pt x="582" y="249"/>
                    <a:pt x="591" y="233"/>
                  </a:cubicBezTo>
                  <a:cubicBezTo>
                    <a:pt x="658" y="76"/>
                    <a:pt x="658" y="76"/>
                    <a:pt x="658" y="76"/>
                  </a:cubicBezTo>
                  <a:cubicBezTo>
                    <a:pt x="726" y="233"/>
                    <a:pt x="726" y="233"/>
                    <a:pt x="726" y="233"/>
                  </a:cubicBezTo>
                  <a:cubicBezTo>
                    <a:pt x="740" y="258"/>
                    <a:pt x="782" y="242"/>
                    <a:pt x="77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2252" y="5552"/>
              <a:ext cx="47" cy="47"/>
            </a:xfrm>
            <a:custGeom>
              <a:avLst/>
              <a:gdLst>
                <a:gd name="T0" fmla="*/ 29 w 56"/>
                <a:gd name="T1" fmla="*/ 0 h 55"/>
                <a:gd name="T2" fmla="*/ 0 w 56"/>
                <a:gd name="T3" fmla="*/ 28 h 55"/>
                <a:gd name="T4" fmla="*/ 29 w 56"/>
                <a:gd name="T5" fmla="*/ 55 h 55"/>
                <a:gd name="T6" fmla="*/ 56 w 56"/>
                <a:gd name="T7" fmla="*/ 28 h 55"/>
                <a:gd name="T8" fmla="*/ 29 w 56"/>
                <a:gd name="T9" fmla="*/ 0 h 55"/>
                <a:gd name="T10" fmla="*/ 29 w 56"/>
                <a:gd name="T11" fmla="*/ 51 h 55"/>
                <a:gd name="T12" fmla="*/ 6 w 56"/>
                <a:gd name="T13" fmla="*/ 28 h 55"/>
                <a:gd name="T14" fmla="*/ 29 w 56"/>
                <a:gd name="T15" fmla="*/ 5 h 55"/>
                <a:gd name="T16" fmla="*/ 51 w 56"/>
                <a:gd name="T17" fmla="*/ 28 h 55"/>
                <a:gd name="T18" fmla="*/ 29 w 56"/>
                <a:gd name="T19" fmla="*/ 51 h 55"/>
                <a:gd name="T20" fmla="*/ 41 w 56"/>
                <a:gd name="T21" fmla="*/ 21 h 55"/>
                <a:gd name="T22" fmla="*/ 30 w 56"/>
                <a:gd name="T23" fmla="*/ 12 h 55"/>
                <a:gd name="T24" fmla="*/ 18 w 56"/>
                <a:gd name="T25" fmla="*/ 12 h 55"/>
                <a:gd name="T26" fmla="*/ 18 w 56"/>
                <a:gd name="T27" fmla="*/ 44 h 55"/>
                <a:gd name="T28" fmla="*/ 23 w 56"/>
                <a:gd name="T29" fmla="*/ 44 h 55"/>
                <a:gd name="T30" fmla="*/ 23 w 56"/>
                <a:gd name="T31" fmla="*/ 30 h 55"/>
                <a:gd name="T32" fmla="*/ 28 w 56"/>
                <a:gd name="T33" fmla="*/ 30 h 55"/>
                <a:gd name="T34" fmla="*/ 37 w 56"/>
                <a:gd name="T35" fmla="*/ 44 h 55"/>
                <a:gd name="T36" fmla="*/ 42 w 56"/>
                <a:gd name="T37" fmla="*/ 44 h 55"/>
                <a:gd name="T38" fmla="*/ 33 w 56"/>
                <a:gd name="T39" fmla="*/ 30 h 55"/>
                <a:gd name="T40" fmla="*/ 41 w 56"/>
                <a:gd name="T41" fmla="*/ 21 h 55"/>
                <a:gd name="T42" fmla="*/ 23 w 56"/>
                <a:gd name="T43" fmla="*/ 26 h 55"/>
                <a:gd name="T44" fmla="*/ 23 w 56"/>
                <a:gd name="T45" fmla="*/ 16 h 55"/>
                <a:gd name="T46" fmla="*/ 29 w 56"/>
                <a:gd name="T47" fmla="*/ 16 h 55"/>
                <a:gd name="T48" fmla="*/ 36 w 56"/>
                <a:gd name="T49" fmla="*/ 21 h 55"/>
                <a:gd name="T50" fmla="*/ 28 w 56"/>
                <a:gd name="T51" fmla="*/ 26 h 55"/>
                <a:gd name="T52" fmla="*/ 23 w 56"/>
                <a:gd name="T5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55">
                  <a:moveTo>
                    <a:pt x="29" y="0"/>
                  </a:move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5"/>
                    <a:pt x="29" y="55"/>
                  </a:cubicBezTo>
                  <a:cubicBezTo>
                    <a:pt x="44" y="55"/>
                    <a:pt x="56" y="44"/>
                    <a:pt x="56" y="28"/>
                  </a:cubicBezTo>
                  <a:cubicBezTo>
                    <a:pt x="56" y="12"/>
                    <a:pt x="44" y="0"/>
                    <a:pt x="29" y="0"/>
                  </a:cubicBezTo>
                  <a:close/>
                  <a:moveTo>
                    <a:pt x="29" y="51"/>
                  </a:moveTo>
                  <a:cubicBezTo>
                    <a:pt x="16" y="51"/>
                    <a:pt x="6" y="41"/>
                    <a:pt x="6" y="28"/>
                  </a:cubicBezTo>
                  <a:cubicBezTo>
                    <a:pt x="6" y="15"/>
                    <a:pt x="16" y="5"/>
                    <a:pt x="29" y="5"/>
                  </a:cubicBezTo>
                  <a:cubicBezTo>
                    <a:pt x="41" y="5"/>
                    <a:pt x="51" y="15"/>
                    <a:pt x="51" y="28"/>
                  </a:cubicBezTo>
                  <a:cubicBezTo>
                    <a:pt x="51" y="41"/>
                    <a:pt x="41" y="51"/>
                    <a:pt x="29" y="51"/>
                  </a:cubicBezTo>
                  <a:close/>
                  <a:moveTo>
                    <a:pt x="41" y="21"/>
                  </a:moveTo>
                  <a:cubicBezTo>
                    <a:pt x="41" y="15"/>
                    <a:pt x="38" y="12"/>
                    <a:pt x="3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8" y="29"/>
                    <a:pt x="41" y="27"/>
                    <a:pt x="41" y="21"/>
                  </a:cubicBezTo>
                  <a:close/>
                  <a:moveTo>
                    <a:pt x="23" y="2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6" y="17"/>
                    <a:pt x="36" y="21"/>
                  </a:cubicBezTo>
                  <a:cubicBezTo>
                    <a:pt x="36" y="26"/>
                    <a:pt x="33" y="26"/>
                    <a:pt x="28" y="26"/>
                  </a:cubicBezTo>
                  <a:lnTo>
                    <a:pt x="2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95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Bullet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03"/>
          <a:stretch/>
        </p:blipFill>
        <p:spPr>
          <a:xfrm>
            <a:off x="-7495" y="-14990"/>
            <a:ext cx="9309296" cy="6910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0" y="107951"/>
            <a:ext cx="8546151" cy="10013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70" y="1620474"/>
            <a:ext cx="8546151" cy="46416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ts val="3200"/>
              </a:lnSpc>
              <a:spcAft>
                <a:spcPts val="300"/>
              </a:spcAft>
              <a:buSzPct val="95000"/>
              <a:buFontTx/>
              <a:buBlip>
                <a:blip r:embed="rId3"/>
              </a:buBlip>
              <a:defRPr sz="2100">
                <a:solidFill>
                  <a:schemeClr val="tx1"/>
                </a:solidFill>
              </a:defRPr>
            </a:lvl1pPr>
            <a:lvl2pPr marL="401638" indent="-173038">
              <a:spcBef>
                <a:spcPts val="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900">
                <a:solidFill>
                  <a:schemeClr val="accent6"/>
                </a:solidFill>
              </a:defRPr>
            </a:lvl2pPr>
            <a:lvl3pPr marL="6302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700">
                <a:solidFill>
                  <a:schemeClr val="accent6"/>
                </a:solidFill>
              </a:defRPr>
            </a:lvl3pPr>
            <a:lvl4pPr marL="8588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4pPr>
            <a:lvl5pPr marL="1087438" indent="-173038"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9270" y="1094513"/>
            <a:ext cx="8546151" cy="403549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15"/>
          <p:cNvSpPr txBox="1">
            <a:spLocks/>
          </p:cNvSpPr>
          <p:nvPr userDrawn="1"/>
        </p:nvSpPr>
        <p:spPr>
          <a:xfrm>
            <a:off x="6709730" y="6598696"/>
            <a:ext cx="2132964" cy="18256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737657-ACC0-4BD2-A3F2-214A7FFC5F7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800" kern="1200" dirty="0" smtClean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6544" y="6367594"/>
            <a:ext cx="8322927" cy="393192"/>
          </a:xfrm>
          <a:prstGeom prst="rect">
            <a:avLst/>
          </a:prstGeom>
        </p:spPr>
        <p:txBody>
          <a:bodyPr lIns="0" tIns="60949" rIns="121899" bIns="0" anchor="b"/>
          <a:lstStyle>
            <a:lvl1pPr>
              <a:defRPr lang="en-US" sz="10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02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29254"/>
            <a:ext cx="9143999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270" y="107950"/>
            <a:ext cx="8638602" cy="1001324"/>
          </a:xfrm>
          <a:prstGeom prst="rect">
            <a:avLst/>
          </a:prstGeom>
        </p:spPr>
        <p:txBody>
          <a:bodyPr vert="horz" lIns="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29270" y="1618297"/>
            <a:ext cx="8638602" cy="48910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7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58" r:id="rId9"/>
    <p:sldLayoutId id="2147483878" r:id="rId10"/>
    <p:sldLayoutId id="2147483860" r:id="rId11"/>
    <p:sldLayoutId id="2147483859" r:id="rId12"/>
    <p:sldLayoutId id="2147483871" r:id="rId13"/>
    <p:sldLayoutId id="2147483872" r:id="rId14"/>
    <p:sldLayoutId id="2147483863" r:id="rId15"/>
    <p:sldLayoutId id="2147483866" r:id="rId16"/>
    <p:sldLayoutId id="2147483868" r:id="rId1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ts val="3200"/>
        </a:lnSpc>
        <a:spcBef>
          <a:spcPts val="600"/>
        </a:spcBef>
        <a:spcAft>
          <a:spcPts val="300"/>
        </a:spcAft>
        <a:buClr>
          <a:schemeClr val="accent1"/>
        </a:buClr>
        <a:buSzPct val="110000"/>
        <a:buFontTx/>
        <a:buBlip>
          <a:blip r:embed="rId20"/>
        </a:buBlip>
        <a:defRPr lang="en-US" sz="21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1638" indent="-173038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30000"/>
        <a:buFont typeface="Arial" pitchFamily="34" charset="0"/>
        <a:buChar char="-"/>
        <a:defRPr lang="en-US" sz="1900" kern="1200" dirty="0" smtClean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630238" indent="-173038" algn="l" defTabSz="914400" rtl="0" eaLnBrk="1" latinLnBrk="0" hangingPunct="1">
        <a:lnSpc>
          <a:spcPct val="95000"/>
        </a:lnSpc>
        <a:spcBef>
          <a:spcPts val="0"/>
        </a:spcBef>
        <a:spcAft>
          <a:spcPts val="150"/>
        </a:spcAft>
        <a:buClr>
          <a:schemeClr val="tx1">
            <a:lumMod val="50000"/>
            <a:lumOff val="50000"/>
          </a:schemeClr>
        </a:buClr>
        <a:buSzPct val="130000"/>
        <a:buFont typeface="Arial" pitchFamily="34" charset="0"/>
        <a:buChar char="-"/>
        <a:defRPr lang="en-US" sz="1700" kern="1200" dirty="0" smtClean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858838" indent="-173038" algn="l" defTabSz="914400" rtl="0" eaLnBrk="1" latinLnBrk="0" hangingPunct="1">
        <a:lnSpc>
          <a:spcPct val="95000"/>
        </a:lnSpc>
        <a:spcBef>
          <a:spcPts val="0"/>
        </a:spcBef>
        <a:spcAft>
          <a:spcPts val="150"/>
        </a:spcAft>
        <a:buClr>
          <a:schemeClr val="tx1">
            <a:lumMod val="50000"/>
            <a:lumOff val="50000"/>
          </a:schemeClr>
        </a:buClr>
        <a:buSzPct val="130000"/>
        <a:buFont typeface="Arial" pitchFamily="34" charset="0"/>
        <a:buChar char="-"/>
        <a:defRPr lang="en-US" sz="1600" kern="1200" dirty="0" smtClean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087438" indent="-173038" algn="l" defTabSz="914400" rtl="0" eaLnBrk="1" latinLnBrk="0" hangingPunct="1">
        <a:lnSpc>
          <a:spcPct val="95000"/>
        </a:lnSpc>
        <a:spcBef>
          <a:spcPts val="0"/>
        </a:spcBef>
        <a:spcAft>
          <a:spcPts val="150"/>
        </a:spcAft>
        <a:buClr>
          <a:schemeClr val="tx1">
            <a:lumMod val="50000"/>
            <a:lumOff val="50000"/>
          </a:schemeClr>
        </a:buClr>
        <a:buSzPct val="130000"/>
        <a:buFont typeface="Arial" pitchFamily="34" charset="0"/>
        <a:buChar char="-"/>
        <a:defRPr lang="en-US" sz="1600" kern="1200" dirty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5"/>
          </a:xfrm>
          <a:prstGeom prst="rect">
            <a:avLst/>
          </a:prstGeom>
        </p:spPr>
        <p:txBody>
          <a:bodyPr vert="horz" lIns="102409" tIns="51205" rIns="102409" bIns="5120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102409" tIns="51205" rIns="102409" bIns="5120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6"/>
            <a:ext cx="2895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l" defTabSz="1024087" rtl="0" eaLnBrk="1" latinLnBrk="0" hangingPunct="1">
        <a:spcBef>
          <a:spcPct val="0"/>
        </a:spcBef>
        <a:buNone/>
        <a:defRPr sz="27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2408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indent="0" algn="l" defTabSz="102408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indent="0" algn="l" defTabSz="102408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624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283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7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21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26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30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34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Qualcomm Demos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96543" y="3886204"/>
            <a:ext cx="6035431" cy="908050"/>
          </a:xfrm>
        </p:spPr>
        <p:txBody>
          <a:bodyPr/>
          <a:lstStyle/>
          <a:p>
            <a:r>
              <a:rPr lang="en-US" dirty="0" smtClean="0"/>
              <a:t>Meeting of the Minds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October 10,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8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Gestures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9270" y="1620474"/>
            <a:ext cx="4251783" cy="4641637"/>
          </a:xfrm>
        </p:spPr>
        <p:txBody>
          <a:bodyPr/>
          <a:lstStyle/>
          <a:p>
            <a:r>
              <a:rPr lang="en-US" dirty="0"/>
              <a:t>The swipe of your hand or a turn of your head delivers a new user experience with hands-free device and application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S4 </a:t>
            </a:r>
            <a:r>
              <a:rPr lang="en-US" dirty="0"/>
              <a:t>processor leverages </a:t>
            </a:r>
            <a:r>
              <a:rPr lang="en-US" dirty="0" smtClean="0"/>
              <a:t>camera</a:t>
            </a:r>
            <a:r>
              <a:rPr lang="en-US" dirty="0"/>
              <a:t>, ultrasonic sound, infrared light </a:t>
            </a:r>
            <a:r>
              <a:rPr lang="en-US" dirty="0" smtClean="0"/>
              <a:t>to detect gestures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050" name="Picture 2" descr="B766BAFDBA1D5247BC3C492C4C37EAF1@qualcom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6713" y="4343400"/>
            <a:ext cx="5434796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F10BF8AAD1BE4144B8123BDBE14FE8F2@qualcom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682" y="1384300"/>
            <a:ext cx="4103818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22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Display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8902" y="3377001"/>
            <a:ext cx="8831898" cy="4038263"/>
            <a:chOff x="108902" y="1905337"/>
            <a:chExt cx="8831898" cy="4038263"/>
          </a:xfrm>
        </p:grpSpPr>
        <p:sp>
          <p:nvSpPr>
            <p:cNvPr id="10" name="Rectangle 9"/>
            <p:cNvSpPr/>
            <p:nvPr/>
          </p:nvSpPr>
          <p:spPr>
            <a:xfrm>
              <a:off x="2514600" y="3218318"/>
              <a:ext cx="4267200" cy="2116316"/>
            </a:xfrm>
            <a:prstGeom prst="rect">
              <a:avLst/>
            </a:prstGeom>
            <a:solidFill>
              <a:srgbClr val="BFBFBF"/>
            </a:solidFill>
            <a:ln w="38100">
              <a:solidFill>
                <a:schemeClr val="tx2"/>
              </a:solidFill>
              <a:miter lim="800000"/>
            </a:ln>
            <a:effectLst/>
          </p:spPr>
          <p:txBody>
            <a:bodyPr vert="horz" lIns="182880" tIns="182880" rIns="182880" bIns="91440" rtlCol="0">
              <a:noAutofit/>
            </a:bodyPr>
            <a:lstStyle/>
            <a:p>
              <a:pPr marL="114300" lvl="1" indent="-114300" algn="ctr">
                <a:lnSpc>
                  <a:spcPct val="95000"/>
                </a:lnSpc>
                <a:spcAft>
                  <a:spcPts val="300"/>
                </a:spcAft>
                <a:buClr>
                  <a:schemeClr val="bg2"/>
                </a:buClr>
                <a:buSzPct val="110000"/>
              </a:pPr>
              <a:r>
                <a:rPr lang="en-US" sz="1400" b="1" dirty="0" smtClean="0">
                  <a:solidFill>
                    <a:schemeClr val="accent6"/>
                  </a:solidFill>
                  <a:cs typeface="Arial" pitchFamily="34" charset="0"/>
                </a:rPr>
                <a:t>Major Elements of Wi-Fi Display Standard</a:t>
              </a:r>
            </a:p>
            <a:p>
              <a:pPr marL="114300" lvl="1" indent="-114300" algn="ctr">
                <a:lnSpc>
                  <a:spcPct val="95000"/>
                </a:lnSpc>
                <a:spcAft>
                  <a:spcPts val="300"/>
                </a:spcAft>
                <a:buClr>
                  <a:schemeClr val="bg2"/>
                </a:buClr>
                <a:buSzPct val="110000"/>
              </a:pPr>
              <a:endParaRPr lang="en-US" sz="1400" b="1" dirty="0" smtClean="0">
                <a:cs typeface="Arial" pitchFamily="34" charset="0"/>
              </a:endParaRPr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 smtClean="0">
                  <a:cs typeface="Arial" pitchFamily="34" charset="0"/>
                </a:rPr>
                <a:t>802.11n </a:t>
              </a:r>
              <a:r>
                <a:rPr lang="en-US" sz="1200" b="1" dirty="0" smtClean="0"/>
                <a:t>Wi-Fi </a:t>
              </a:r>
              <a:r>
                <a:rPr lang="en-US" sz="1200" b="1" dirty="0"/>
                <a:t>Direct </a:t>
              </a:r>
              <a:endParaRPr lang="en-US" sz="1200" b="1" dirty="0" smtClean="0"/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 smtClean="0"/>
                <a:t>Mandatory - H.264 Video Compression</a:t>
              </a:r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>
                  <a:cs typeface="Arial" pitchFamily="34" charset="0"/>
                </a:rPr>
                <a:t>Mandatory </a:t>
              </a:r>
              <a:r>
                <a:rPr lang="en-US" sz="1200" b="1" dirty="0" smtClean="0">
                  <a:cs typeface="Arial" pitchFamily="34" charset="0"/>
                </a:rPr>
                <a:t> - LPCM </a:t>
              </a:r>
              <a:r>
                <a:rPr lang="en-US" sz="1200" b="1" dirty="0">
                  <a:cs typeface="Arial" pitchFamily="34" charset="0"/>
                </a:rPr>
                <a:t>Audio </a:t>
              </a:r>
              <a:r>
                <a:rPr lang="en-US" sz="1200" b="1" dirty="0" smtClean="0">
                  <a:cs typeface="Arial" pitchFamily="34" charset="0"/>
                </a:rPr>
                <a:t>Codec</a:t>
              </a:r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 smtClean="0">
                  <a:cs typeface="Arial" pitchFamily="34" charset="0"/>
                </a:rPr>
                <a:t>Mandatory - MPEG 2 TS Defined Transport Layer</a:t>
              </a:r>
              <a:endParaRPr lang="en-US" sz="1200" b="1" dirty="0">
                <a:cs typeface="Arial" pitchFamily="34" charset="0"/>
              </a:endParaRPr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 smtClean="0">
                  <a:cs typeface="Arial" pitchFamily="34" charset="0"/>
                </a:rPr>
                <a:t>Optional - Content Protection (HDCP 2.0/2.1)</a:t>
              </a:r>
            </a:p>
            <a:p>
              <a:pPr marL="687388" lvl="2" indent="-171450">
                <a:lnSpc>
                  <a:spcPct val="95000"/>
                </a:lnSpc>
                <a:spcAft>
                  <a:spcPts val="300"/>
                </a:spcAft>
                <a:buClr>
                  <a:schemeClr val="bg1"/>
                </a:buClr>
                <a:buSzPct val="110000"/>
                <a:buFont typeface="Wingdings" pitchFamily="2" charset="2"/>
                <a:buChar char="§"/>
              </a:pPr>
              <a:r>
                <a:rPr lang="en-US" sz="1200" b="1" dirty="0" smtClean="0">
                  <a:cs typeface="Arial" pitchFamily="34" charset="0"/>
                </a:rPr>
                <a:t>Optional – User Input Back Channel (UIBC)</a:t>
              </a:r>
              <a:endParaRPr lang="en-US" sz="1400" b="1" dirty="0" smtClean="0"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73350" y="3216616"/>
              <a:ext cx="3924980" cy="57048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2"/>
              </a:solidFill>
              <a:miter lim="800000"/>
            </a:ln>
            <a:effectLst/>
          </p:spPr>
          <p:txBody>
            <a:bodyPr vert="horz" lIns="182880" tIns="182880" rIns="182880" bIns="91440" rtlCol="0">
              <a:noAutofit/>
            </a:bodyPr>
            <a:lstStyle/>
            <a:p>
              <a:pPr marL="0" lvl="1" algn="ctr">
                <a:lnSpc>
                  <a:spcPct val="95000"/>
                </a:lnSpc>
                <a:spcAft>
                  <a:spcPts val="300"/>
                </a:spcAft>
                <a:buClr>
                  <a:schemeClr val="bg2"/>
                </a:buClr>
                <a:buSzPct val="110000"/>
              </a:pPr>
              <a:r>
                <a:rPr lang="en-US" sz="1400" b="1" dirty="0" smtClean="0">
                  <a:solidFill>
                    <a:schemeClr val="accent6"/>
                  </a:solidFill>
                  <a:cs typeface="Arial" pitchFamily="34" charset="0"/>
                </a:rPr>
                <a:t>Major Elements of Wi-Fi Display</a:t>
              </a:r>
              <a:endParaRPr lang="en-US" sz="1400" b="1" dirty="0" smtClean="0">
                <a:cs typeface="Arial" pitchFamily="34" charset="0"/>
              </a:endParaRPr>
            </a:p>
            <a:p>
              <a:pPr marL="0" lvl="1" algn="ctr">
                <a:spcBef>
                  <a:spcPts val="500"/>
                </a:spcBef>
                <a:spcAft>
                  <a:spcPts val="300"/>
                </a:spcAft>
                <a:buClr>
                  <a:schemeClr val="bg2"/>
                </a:buClr>
                <a:buSzPct val="110000"/>
                <a:buFont typeface="Wingdings" pitchFamily="2" charset="2"/>
                <a:buChar char="§"/>
              </a:pPr>
              <a:endParaRPr lang="en-US" sz="1400" b="1" dirty="0" smtClean="0"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62539" y="1905337"/>
              <a:ext cx="4054708" cy="3999159"/>
              <a:chOff x="691364" y="1918566"/>
              <a:chExt cx="4054708" cy="3999159"/>
            </a:xfrm>
          </p:grpSpPr>
          <p:sp>
            <p:nvSpPr>
              <p:cNvPr id="25" name="Block Arc 24"/>
              <p:cNvSpPr/>
              <p:nvPr/>
            </p:nvSpPr>
            <p:spPr>
              <a:xfrm rot="16654323">
                <a:off x="2738879" y="3383648"/>
                <a:ext cx="1247580" cy="1247582"/>
              </a:xfrm>
              <a:prstGeom prst="blockArc">
                <a:avLst>
                  <a:gd name="adj1" fmla="val 12979934"/>
                  <a:gd name="adj2" fmla="val 18977906"/>
                  <a:gd name="adj3" fmla="val 6198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lock Arc 25"/>
              <p:cNvSpPr/>
              <p:nvPr/>
            </p:nvSpPr>
            <p:spPr>
              <a:xfrm rot="16654323">
                <a:off x="2104888" y="2873446"/>
                <a:ext cx="2230032" cy="2230032"/>
              </a:xfrm>
              <a:prstGeom prst="blockArc">
                <a:avLst>
                  <a:gd name="adj1" fmla="val 12979934"/>
                  <a:gd name="adj2" fmla="val 18811683"/>
                  <a:gd name="adj3" fmla="val 4020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Block Arc 26"/>
              <p:cNvSpPr/>
              <p:nvPr/>
            </p:nvSpPr>
            <p:spPr>
              <a:xfrm rot="16654323">
                <a:off x="1430329" y="2313083"/>
                <a:ext cx="3315743" cy="3315743"/>
              </a:xfrm>
              <a:prstGeom prst="blockArc">
                <a:avLst>
                  <a:gd name="adj1" fmla="val 12979934"/>
                  <a:gd name="adj2" fmla="val 18630477"/>
                  <a:gd name="adj3" fmla="val 3019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lock Arc 27"/>
              <p:cNvSpPr/>
              <p:nvPr/>
            </p:nvSpPr>
            <p:spPr>
              <a:xfrm rot="16654323">
                <a:off x="691364" y="1918566"/>
                <a:ext cx="3999159" cy="3999159"/>
              </a:xfrm>
              <a:prstGeom prst="blockArc">
                <a:avLst>
                  <a:gd name="adj1" fmla="val 12979934"/>
                  <a:gd name="adj2" fmla="val 18622505"/>
                  <a:gd name="adj3" fmla="val 3410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Block Arc 28"/>
              <p:cNvSpPr/>
              <p:nvPr/>
            </p:nvSpPr>
            <p:spPr>
              <a:xfrm rot="16654323">
                <a:off x="2438323" y="3142065"/>
                <a:ext cx="1712666" cy="1712667"/>
              </a:xfrm>
              <a:prstGeom prst="blockArc">
                <a:avLst>
                  <a:gd name="adj1" fmla="val 12979934"/>
                  <a:gd name="adj2" fmla="val 18885676"/>
                  <a:gd name="adj3" fmla="val 5029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lock Arc 29"/>
              <p:cNvSpPr/>
              <p:nvPr/>
            </p:nvSpPr>
            <p:spPr>
              <a:xfrm rot="16654323">
                <a:off x="1768898" y="2642784"/>
                <a:ext cx="2659060" cy="2659060"/>
              </a:xfrm>
              <a:prstGeom prst="blockArc">
                <a:avLst>
                  <a:gd name="adj1" fmla="val 12979934"/>
                  <a:gd name="adj2" fmla="val 18737798"/>
                  <a:gd name="adj3" fmla="val 3476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16654323">
                <a:off x="1060451" y="2213863"/>
                <a:ext cx="3431193" cy="3431193"/>
              </a:xfrm>
              <a:prstGeom prst="blockArc">
                <a:avLst>
                  <a:gd name="adj1" fmla="val 12979934"/>
                  <a:gd name="adj2" fmla="val 18672082"/>
                  <a:gd name="adj3" fmla="val 3657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8"/>
            <p:cNvGrpSpPr/>
            <p:nvPr/>
          </p:nvGrpSpPr>
          <p:grpSpPr>
            <a:xfrm>
              <a:off x="108902" y="3816982"/>
              <a:ext cx="2114812" cy="1057943"/>
              <a:chOff x="2501903" y="3196763"/>
              <a:chExt cx="2844801" cy="1470366"/>
            </a:xfrm>
          </p:grpSpPr>
          <p:pic>
            <p:nvPicPr>
              <p:cNvPr id="23" name="Picture 5" descr="\\MV-FS\Projects\Qualcomm\RESOURCES\QUALCOMM_IMAGES\MASKED_devices\HTC_incredible.tif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791" t="-1811" r="-4334" b="-840"/>
              <a:stretch/>
            </p:blipFill>
            <p:spPr bwMode="auto">
              <a:xfrm rot="16200000">
                <a:off x="3189121" y="2509545"/>
                <a:ext cx="1470366" cy="284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7" descr="C:\Users\Hiram.DUARTE\Desktop\14790559869541561122.jp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07" r="-82"/>
              <a:stretch/>
            </p:blipFill>
            <p:spPr bwMode="auto">
              <a:xfrm>
                <a:off x="2895600" y="3327401"/>
                <a:ext cx="1923178" cy="1196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 rot="10800000">
              <a:off x="4479692" y="1944441"/>
              <a:ext cx="4054708" cy="3999159"/>
              <a:chOff x="691364" y="1918566"/>
              <a:chExt cx="4054708" cy="3999159"/>
            </a:xfrm>
          </p:grpSpPr>
          <p:sp>
            <p:nvSpPr>
              <p:cNvPr id="16" name="Block Arc 15"/>
              <p:cNvSpPr/>
              <p:nvPr/>
            </p:nvSpPr>
            <p:spPr>
              <a:xfrm rot="16654323">
                <a:off x="2738879" y="3383648"/>
                <a:ext cx="1247580" cy="1247582"/>
              </a:xfrm>
              <a:prstGeom prst="blockArc">
                <a:avLst>
                  <a:gd name="adj1" fmla="val 12979934"/>
                  <a:gd name="adj2" fmla="val 18977906"/>
                  <a:gd name="adj3" fmla="val 6198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lock Arc 16"/>
              <p:cNvSpPr/>
              <p:nvPr/>
            </p:nvSpPr>
            <p:spPr>
              <a:xfrm rot="16654323">
                <a:off x="2104888" y="2873446"/>
                <a:ext cx="2230032" cy="2230032"/>
              </a:xfrm>
              <a:prstGeom prst="blockArc">
                <a:avLst>
                  <a:gd name="adj1" fmla="val 12979934"/>
                  <a:gd name="adj2" fmla="val 18811683"/>
                  <a:gd name="adj3" fmla="val 4020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lock Arc 17"/>
              <p:cNvSpPr/>
              <p:nvPr/>
            </p:nvSpPr>
            <p:spPr>
              <a:xfrm rot="16654323">
                <a:off x="1430329" y="2313083"/>
                <a:ext cx="3315743" cy="3315743"/>
              </a:xfrm>
              <a:prstGeom prst="blockArc">
                <a:avLst>
                  <a:gd name="adj1" fmla="val 12979934"/>
                  <a:gd name="adj2" fmla="val 18630477"/>
                  <a:gd name="adj3" fmla="val 3019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Block Arc 18"/>
              <p:cNvSpPr/>
              <p:nvPr/>
            </p:nvSpPr>
            <p:spPr>
              <a:xfrm rot="16654323">
                <a:off x="691364" y="1918566"/>
                <a:ext cx="3999159" cy="3999159"/>
              </a:xfrm>
              <a:prstGeom prst="blockArc">
                <a:avLst>
                  <a:gd name="adj1" fmla="val 12979934"/>
                  <a:gd name="adj2" fmla="val 18622505"/>
                  <a:gd name="adj3" fmla="val 3410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Block Arc 19"/>
              <p:cNvSpPr/>
              <p:nvPr/>
            </p:nvSpPr>
            <p:spPr>
              <a:xfrm rot="16654323">
                <a:off x="2438323" y="3142065"/>
                <a:ext cx="1712666" cy="1712667"/>
              </a:xfrm>
              <a:prstGeom prst="blockArc">
                <a:avLst>
                  <a:gd name="adj1" fmla="val 12979934"/>
                  <a:gd name="adj2" fmla="val 18885676"/>
                  <a:gd name="adj3" fmla="val 5029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/>
              <p:cNvSpPr/>
              <p:nvPr/>
            </p:nvSpPr>
            <p:spPr>
              <a:xfrm rot="16654323">
                <a:off x="1768898" y="2642784"/>
                <a:ext cx="2659060" cy="2659060"/>
              </a:xfrm>
              <a:prstGeom prst="blockArc">
                <a:avLst>
                  <a:gd name="adj1" fmla="val 12979934"/>
                  <a:gd name="adj2" fmla="val 18737798"/>
                  <a:gd name="adj3" fmla="val 3476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/>
              <p:cNvSpPr/>
              <p:nvPr/>
            </p:nvSpPr>
            <p:spPr>
              <a:xfrm rot="16654323">
                <a:off x="1060451" y="2213863"/>
                <a:ext cx="3431193" cy="3431193"/>
              </a:xfrm>
              <a:prstGeom prst="blockArc">
                <a:avLst>
                  <a:gd name="adj1" fmla="val 12979934"/>
                  <a:gd name="adj2" fmla="val 18672082"/>
                  <a:gd name="adj3" fmla="val 3657"/>
                </a:avLst>
              </a:prstGeom>
              <a:gradFill flip="none" rotWithShape="1">
                <a:gsLst>
                  <a:gs pos="20000">
                    <a:schemeClr val="bg1">
                      <a:alpha val="0"/>
                    </a:schemeClr>
                  </a:gs>
                  <a:gs pos="50000">
                    <a:schemeClr val="accent6"/>
                  </a:gs>
                  <a:gs pos="80000">
                    <a:schemeClr val="bg1">
                      <a:alpha val="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Picture 7" descr="C:\Users\Hiram.DUARTE\Desktop\14790559869541561122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08" r="-464"/>
            <a:stretch/>
          </p:blipFill>
          <p:spPr bwMode="auto">
            <a:xfrm>
              <a:off x="7133686" y="3741540"/>
              <a:ext cx="1807114" cy="102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Content Placeholder 5"/>
          <p:cNvSpPr txBox="1">
            <a:spLocks/>
          </p:cNvSpPr>
          <p:nvPr/>
        </p:nvSpPr>
        <p:spPr>
          <a:xfrm>
            <a:off x="329270" y="1620474"/>
            <a:ext cx="8451184" cy="464163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95000"/>
              <a:buFontTx/>
              <a:buBlip>
                <a:blip r:embed="rId6"/>
              </a:buBlip>
              <a:defRPr lang="en-US"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1638" indent="-17303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lang="en-US" sz="1900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7303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lang="en-US" sz="1700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8838" indent="-17303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lang="en-US" sz="1600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87438" indent="-17303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tx1">
                  <a:lumMod val="50000"/>
                  <a:lumOff val="50000"/>
                </a:schemeClr>
              </a:buClr>
              <a:buSzPct val="130000"/>
              <a:buFont typeface="Arial" pitchFamily="34" charset="0"/>
              <a:buChar char="-"/>
              <a:defRPr lang="en-US" sz="1600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Enabling </a:t>
            </a:r>
            <a:r>
              <a:rPr lang="en-US" dirty="0"/>
              <a:t>a broad ecosystem of </a:t>
            </a:r>
            <a:r>
              <a:rPr lang="en-US" dirty="0" smtClean="0"/>
              <a:t>Wi-Fi </a:t>
            </a:r>
            <a:r>
              <a:rPr lang="en-US" dirty="0"/>
              <a:t>Display </a:t>
            </a:r>
            <a:r>
              <a:rPr lang="en-US" dirty="0" smtClean="0"/>
              <a:t>solutions, allowing customers </a:t>
            </a:r>
            <a:r>
              <a:rPr lang="en-US" dirty="0"/>
              <a:t>to deliver </a:t>
            </a:r>
            <a:r>
              <a:rPr lang="en-US" dirty="0" smtClean="0"/>
              <a:t>fun/easy </a:t>
            </a:r>
            <a:r>
              <a:rPr lang="en-US" dirty="0"/>
              <a:t>content sharing from device to </a:t>
            </a:r>
            <a:r>
              <a:rPr lang="en-US" dirty="0" smtClean="0"/>
              <a:t>device</a:t>
            </a:r>
          </a:p>
          <a:p>
            <a:r>
              <a:rPr lang="en-US" dirty="0"/>
              <a:t>S</a:t>
            </a:r>
            <a:r>
              <a:rPr lang="en-US" dirty="0" smtClean="0"/>
              <a:t>upport </a:t>
            </a:r>
            <a:r>
              <a:rPr lang="en-US" dirty="0"/>
              <a:t>a new class of end-user applications including smartphones and </a:t>
            </a:r>
            <a:r>
              <a:rPr lang="en-US" dirty="0" smtClean="0"/>
              <a:t>tablets</a:t>
            </a:r>
          </a:p>
          <a:p>
            <a:r>
              <a:rPr lang="en-US" dirty="0" smtClean="0"/>
              <a:t>S4 </a:t>
            </a:r>
            <a:r>
              <a:rPr lang="en-US" dirty="0"/>
              <a:t>processors integrate </a:t>
            </a:r>
            <a:r>
              <a:rPr lang="en-US" dirty="0" smtClean="0"/>
              <a:t>Bluetooth, </a:t>
            </a:r>
            <a:r>
              <a:rPr lang="en-US" dirty="0"/>
              <a:t>3G/4G LTE </a:t>
            </a:r>
            <a:r>
              <a:rPr lang="en-US" dirty="0" smtClean="0"/>
              <a:t>and Qualcomm’s </a:t>
            </a:r>
            <a:r>
              <a:rPr lang="en-US" dirty="0"/>
              <a:t>Wi-Fi technology to address all the connectivity needs of </a:t>
            </a:r>
            <a:r>
              <a:rPr lang="en-US" dirty="0" smtClean="0"/>
              <a:t>smart devices</a:t>
            </a:r>
          </a:p>
        </p:txBody>
      </p:sp>
    </p:spTree>
    <p:extLst>
      <p:ext uri="{BB962C8B-B14F-4D97-AF65-F5344CB8AC3E}">
        <p14:creationId xmlns:p14="http://schemas.microsoft.com/office/powerpoint/2010/main" val="897582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Efficiency Video Code (HEVC)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9271" y="1620474"/>
            <a:ext cx="4242730" cy="4641637"/>
          </a:xfrm>
        </p:spPr>
        <p:txBody>
          <a:bodyPr/>
          <a:lstStyle/>
          <a:p>
            <a:r>
              <a:rPr lang="en-US" dirty="0" smtClean="0"/>
              <a:t>Upcoming </a:t>
            </a:r>
            <a:r>
              <a:rPr lang="en-US" dirty="0"/>
              <a:t>video compression standard that brings significant efficiency in data </a:t>
            </a:r>
            <a:r>
              <a:rPr lang="en-US" dirty="0" smtClean="0"/>
              <a:t>compression</a:t>
            </a:r>
          </a:p>
          <a:p>
            <a:r>
              <a:rPr lang="en-US" dirty="0" smtClean="0"/>
              <a:t>40% more data efficient than H.264</a:t>
            </a:r>
          </a:p>
          <a:p>
            <a:r>
              <a:rPr lang="en-US" dirty="0" smtClean="0"/>
              <a:t>Future Snapdragon processors will incorporate HEVC support</a:t>
            </a:r>
          </a:p>
          <a:p>
            <a:r>
              <a:rPr lang="en-US" dirty="0" smtClean="0"/>
              <a:t>Planning for 2013 release of HEVC standard</a:t>
            </a:r>
          </a:p>
        </p:txBody>
      </p:sp>
    </p:spTree>
    <p:extLst>
      <p:ext uri="{BB962C8B-B14F-4D97-AF65-F5344CB8AC3E}">
        <p14:creationId xmlns:p14="http://schemas.microsoft.com/office/powerpoint/2010/main" val="3886800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Energy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9269" y="1620474"/>
            <a:ext cx="5024816" cy="5148626"/>
          </a:xfrm>
        </p:spPr>
        <p:txBody>
          <a:bodyPr/>
          <a:lstStyle/>
          <a:p>
            <a:r>
              <a:rPr lang="en-US" dirty="0" smtClean="0"/>
              <a:t>Dollar for dollar, the total cost of ownership for smart meter deployment is very competitive using a 3G network</a:t>
            </a:r>
          </a:p>
          <a:p>
            <a:r>
              <a:rPr lang="en-US" dirty="0" smtClean="0"/>
              <a:t>The same advanced communications and computing technologies used in billions of devices are driving more reliable, secure and cost-effective smart grids and intelligent homes</a:t>
            </a:r>
          </a:p>
          <a:p>
            <a:r>
              <a:rPr lang="en-US" dirty="0" smtClean="0"/>
              <a:t>Qualcomm Gobi chipsets enable an ecosystem of advanced cellular solutions for an IP enabled smarter grid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085" y="1790700"/>
            <a:ext cx="3645651" cy="453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117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6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70"/>
            <a:ext cx="8106396" cy="565065"/>
          </a:xfrm>
          <a:prstGeom prst="rect">
            <a:avLst/>
          </a:prstGeom>
        </p:spPr>
        <p:txBody>
          <a:bodyPr wrap="none" lIns="102387" tIns="51194" rIns="102387" bIns="51194">
            <a:spAutoFit/>
          </a:bodyPr>
          <a:lstStyle/>
          <a:p>
            <a:pPr defTabSz="102386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0003_Qualcomm_Interim_Corp_Template_4x3_v2_D">
  <a:themeElements>
    <a:clrScheme name="Qualcomm Interim Palett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D76BF"/>
      </a:accent1>
      <a:accent2>
        <a:srgbClr val="F8861E"/>
      </a:accent2>
      <a:accent3>
        <a:srgbClr val="9D0D3A"/>
      </a:accent3>
      <a:accent4>
        <a:srgbClr val="368B96"/>
      </a:accent4>
      <a:accent5>
        <a:srgbClr val="899316"/>
      </a:accent5>
      <a:accent6>
        <a:srgbClr val="665D58"/>
      </a:accent6>
      <a:hlink>
        <a:srgbClr val="1D76BF"/>
      </a:hlink>
      <a:folHlink>
        <a:srgbClr val="665D58"/>
      </a:folHlink>
    </a:clrScheme>
    <a:fontScheme name="Qualcomm QC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8B9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lg" len="lg"/>
          <a:tailEnd type="none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Qualcomm QCT Template">
      <a:dk1>
        <a:sysClr val="windowText" lastClr="000000"/>
      </a:dk1>
      <a:lt1>
        <a:sysClr val="window" lastClr="FFFFFF"/>
      </a:lt1>
      <a:dk2>
        <a:srgbClr val="362F2A"/>
      </a:dk2>
      <a:lt2>
        <a:srgbClr val="B4A9A2"/>
      </a:lt2>
      <a:accent1>
        <a:srgbClr val="368B96"/>
      </a:accent1>
      <a:accent2>
        <a:srgbClr val="899316"/>
      </a:accent2>
      <a:accent3>
        <a:srgbClr val="ED7023"/>
      </a:accent3>
      <a:accent4>
        <a:srgbClr val="8F2BC6"/>
      </a:accent4>
      <a:accent5>
        <a:srgbClr val="665D58"/>
      </a:accent5>
      <a:accent6>
        <a:srgbClr val="1F4F55"/>
      </a:accent6>
      <a:hlink>
        <a:srgbClr val="ED7023"/>
      </a:hlink>
      <a:folHlink>
        <a:srgbClr val="CA5006"/>
      </a:folHlink>
    </a:clrScheme>
    <a:fontScheme name="Qualcomm QC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Qualcomm QCT Template">
      <a:dk1>
        <a:sysClr val="windowText" lastClr="000000"/>
      </a:dk1>
      <a:lt1>
        <a:sysClr val="window" lastClr="FFFFFF"/>
      </a:lt1>
      <a:dk2>
        <a:srgbClr val="362F2A"/>
      </a:dk2>
      <a:lt2>
        <a:srgbClr val="B4A9A2"/>
      </a:lt2>
      <a:accent1>
        <a:srgbClr val="368B96"/>
      </a:accent1>
      <a:accent2>
        <a:srgbClr val="899316"/>
      </a:accent2>
      <a:accent3>
        <a:srgbClr val="ED7023"/>
      </a:accent3>
      <a:accent4>
        <a:srgbClr val="8F2BC6"/>
      </a:accent4>
      <a:accent5>
        <a:srgbClr val="665D58"/>
      </a:accent5>
      <a:accent6>
        <a:srgbClr val="1F4F55"/>
      </a:accent6>
      <a:hlink>
        <a:srgbClr val="ED7023"/>
      </a:hlink>
      <a:folHlink>
        <a:srgbClr val="CA5006"/>
      </a:folHlink>
    </a:clrScheme>
    <a:fontScheme name="Qualcomm QC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17216</TotalTime>
  <Words>345</Words>
  <Application>Microsoft Office PowerPoint</Application>
  <PresentationFormat>全屏显示(4:3)</PresentationFormat>
  <Paragraphs>48</Paragraphs>
  <Slides>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9" baseType="lpstr">
      <vt:lpstr>120003_Qualcomm_Interim_Corp_Template_4x3_v2_D</vt:lpstr>
      <vt:lpstr>Default Theme</vt:lpstr>
      <vt:lpstr>Qualcomm Demos</vt:lpstr>
      <vt:lpstr>Camera Gestures</vt:lpstr>
      <vt:lpstr>Wi-Fi Display</vt:lpstr>
      <vt:lpstr>High Efficiency Video Code (HEVC)</vt:lpstr>
      <vt:lpstr>Smart Energy</vt:lpstr>
      <vt:lpstr>Thank you</vt:lpstr>
      <vt:lpstr>声明：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Qualcomm Corporate Interim Template</dc:title>
  <dc:creator>Duarte</dc:creator>
  <cp:lastModifiedBy>Microsoft</cp:lastModifiedBy>
  <cp:revision>933</cp:revision>
  <cp:lastPrinted>2012-09-14T18:56:04Z</cp:lastPrinted>
  <dcterms:created xsi:type="dcterms:W3CDTF">2012-03-05T19:14:21Z</dcterms:created>
  <dcterms:modified xsi:type="dcterms:W3CDTF">2018-01-05T05:31:22Z</dcterms:modified>
</cp:coreProperties>
</file>